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6" r:id="rId6"/>
    <p:sldId id="282" r:id="rId7"/>
    <p:sldId id="293" r:id="rId8"/>
    <p:sldId id="303" r:id="rId9"/>
    <p:sldId id="260" r:id="rId10"/>
    <p:sldId id="306" r:id="rId11"/>
    <p:sldId id="307" r:id="rId12"/>
    <p:sldId id="300" r:id="rId13"/>
    <p:sldId id="305" r:id="rId14"/>
    <p:sldId id="297" r:id="rId1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5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19">
          <p15:clr>
            <a:srgbClr val="A4A3A4"/>
          </p15:clr>
        </p15:guide>
        <p15:guide id="4" pos="3832">
          <p15:clr>
            <a:srgbClr val="A4A3A4"/>
          </p15:clr>
        </p15:guide>
        <p15:guide id="5" pos="2888">
          <p15:clr>
            <a:srgbClr val="A4A3A4"/>
          </p15:clr>
        </p15:guide>
        <p15:guide id="6" pos="1928">
          <p15:clr>
            <a:srgbClr val="A4A3A4"/>
          </p15:clr>
        </p15:guide>
        <p15:guide id="7" pos="968">
          <p15:clr>
            <a:srgbClr val="A4A3A4"/>
          </p15:clr>
        </p15:guide>
        <p15:guide id="8" pos="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C7C7C7"/>
    <a:srgbClr val="78057B"/>
    <a:srgbClr val="EC008C"/>
    <a:srgbClr val="CC006A"/>
    <a:srgbClr val="008F39"/>
    <a:srgbClr val="671868"/>
    <a:srgbClr val="DA5120"/>
    <a:srgbClr val="E78E23"/>
    <a:srgbClr val="8EC02F"/>
    <a:srgbClr val="00A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993" autoAdjust="0"/>
  </p:normalViewPr>
  <p:slideViewPr>
    <p:cSldViewPr snapToGrid="0" snapToObjects="1">
      <p:cViewPr varScale="1">
        <p:scale>
          <a:sx n="30" d="100"/>
          <a:sy n="30" d="100"/>
        </p:scale>
        <p:origin x="878" y="58"/>
      </p:cViewPr>
      <p:guideLst>
        <p:guide orient="horz" pos="1445"/>
        <p:guide orient="horz" pos="2160"/>
        <p:guide pos="219"/>
        <p:guide pos="3832"/>
        <p:guide pos="2888"/>
        <p:guide pos="1928"/>
        <p:guide pos="968"/>
        <p:guide pos="152"/>
      </p:guideLst>
    </p:cSldViewPr>
  </p:slideViewPr>
  <p:outlineViewPr>
    <p:cViewPr>
      <p:scale>
        <a:sx n="33" d="100"/>
        <a:sy n="33" d="100"/>
      </p:scale>
      <p:origin x="0" y="229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40" d="100"/>
          <a:sy n="140" d="100"/>
        </p:scale>
        <p:origin x="-2816" y="132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foil San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776B1-662A-204F-B9AB-A2E42BB916BE}" type="datetime1">
              <a:rPr lang="en-US" smtClean="0">
                <a:latin typeface="Trefoil Sans"/>
              </a:rPr>
              <a:t>8/8/2016</a:t>
            </a:fld>
            <a:endParaRPr lang="en-US" dirty="0">
              <a:latin typeface="Trefoi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foil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8B099-EB04-204B-8763-57B7CE029C3B}" type="slidenum">
              <a:rPr lang="en-US" smtClean="0">
                <a:latin typeface="Trefoil Sans"/>
              </a:rPr>
              <a:t>‹#›</a:t>
            </a:fld>
            <a:endParaRPr lang="en-US" dirty="0">
              <a:latin typeface="Trefoil Sans"/>
            </a:endParaRPr>
          </a:p>
        </p:txBody>
      </p:sp>
    </p:spTree>
    <p:extLst>
      <p:ext uri="{BB962C8B-B14F-4D97-AF65-F5344CB8AC3E}">
        <p14:creationId xmlns:p14="http://schemas.microsoft.com/office/powerpoint/2010/main" val="1805691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foil San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foil Sans"/>
              </a:defRPr>
            </a:lvl1pPr>
          </a:lstStyle>
          <a:p>
            <a:fld id="{9EE0B913-A8EF-1946-A364-552CC7D93A3E}" type="datetime1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696913"/>
            <a:ext cx="4111625" cy="3084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36080"/>
            <a:ext cx="5486400" cy="41630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foil San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foil Sans"/>
              </a:defRPr>
            </a:lvl1pPr>
          </a:lstStyle>
          <a:p>
            <a:fld id="{9B5DB782-5051-4D47-884F-4E04156855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GSUSA_servicemark_PMS355_BLK4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24" y="8829967"/>
            <a:ext cx="860576" cy="3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65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600" b="0" i="0" kern="1200">
        <a:solidFill>
          <a:schemeClr val="tx1"/>
        </a:solidFill>
        <a:latin typeface="Trefoil Sans"/>
        <a:ea typeface="+mn-ea"/>
        <a:cs typeface="+mn-cs"/>
      </a:defRPr>
    </a:lvl1pPr>
    <a:lvl2pPr marL="0" algn="l" defTabSz="457200" rtl="0" eaLnBrk="1" latinLnBrk="0" hangingPunct="1">
      <a:defRPr sz="1200" kern="1200">
        <a:solidFill>
          <a:schemeClr val="tx1"/>
        </a:solidFill>
        <a:latin typeface="Trefoil San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refoil San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refoil San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refoil San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31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76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5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53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57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87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4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53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3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67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5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66112" y="6192557"/>
            <a:ext cx="571499" cy="54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286" y="4207949"/>
            <a:ext cx="8309428" cy="987552"/>
          </a:xfrm>
          <a:prstGeom prst="rect">
            <a:avLst/>
          </a:prstGeom>
          <a:solidFill>
            <a:schemeClr val="accent2"/>
          </a:solidFill>
        </p:spPr>
        <p:txBody>
          <a:bodyPr tIns="0" anchor="ctr" anchorCtr="0">
            <a:normAutofit/>
          </a:bodyPr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Trefoil Sans SemiBold"/>
                <a:cs typeface="Trefoil Sans 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TITLE STYLE A</a:t>
            </a:r>
            <a:endParaRPr lang="en-US" dirty="0">
              <a:latin typeface="Trefoil San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745" y="-1075043"/>
            <a:ext cx="3173187" cy="31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6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/pag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BLANK</a:t>
            </a:r>
            <a:endParaRPr lang="en-US" dirty="0">
              <a:latin typeface="Trefoil Sans"/>
            </a:endParaRPr>
          </a:p>
        </p:txBody>
      </p:sp>
    </p:spTree>
    <p:extLst>
      <p:ext uri="{BB962C8B-B14F-4D97-AF65-F5344CB8AC3E}">
        <p14:creationId xmlns:p14="http://schemas.microsoft.com/office/powerpoint/2010/main" val="330033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Bottom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6213927"/>
            <a:ext cx="9144001" cy="644073"/>
          </a:xfrm>
          <a:prstGeom prst="rect">
            <a:avLst/>
          </a:prstGeom>
          <a:solidFill>
            <a:srgbClr val="EC008B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Trefoil San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30397"/>
            <a:ext cx="429633" cy="409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8392" y="1157910"/>
            <a:ext cx="8229600" cy="48549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aseline="0" dirty="0" smtClean="0">
                <a:latin typeface="Trefoil Sans"/>
              </a:rPr>
              <a:t>CONTENT PAGE BOTTOM MAGENTA BAR</a:t>
            </a:r>
            <a:endParaRPr lang="en-US" dirty="0">
              <a:latin typeface="Trefoil Sans"/>
            </a:endParaRPr>
          </a:p>
        </p:txBody>
      </p:sp>
    </p:spTree>
    <p:extLst>
      <p:ext uri="{BB962C8B-B14F-4D97-AF65-F5344CB8AC3E}">
        <p14:creationId xmlns:p14="http://schemas.microsoft.com/office/powerpoint/2010/main" val="284662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hoto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429000" y="11430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43000"/>
            <a:ext cx="3429000" cy="571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30397"/>
            <a:ext cx="429633" cy="409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PURPLE</a:t>
            </a:r>
            <a:r>
              <a:rPr lang="en-US" baseline="0" dirty="0" smtClean="0">
                <a:latin typeface="Trefoil Sans"/>
              </a:rPr>
              <a:t> </a:t>
            </a:r>
            <a:r>
              <a:rPr lang="en-US" dirty="0" smtClean="0">
                <a:latin typeface="Trefoil Sans"/>
              </a:rPr>
              <a:t>PHOTO BLEED RIGHT</a:t>
            </a:r>
            <a:endParaRPr lang="en-US" dirty="0">
              <a:latin typeface="Trefoil San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345920" y="1463040"/>
            <a:ext cx="2854480" cy="4730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6601"/>
              </a:buClr>
              <a:buNone/>
              <a:defRPr sz="2400">
                <a:solidFill>
                  <a:srgbClr val="FFFFFF"/>
                </a:solidFill>
              </a:defRPr>
            </a:lvl1pPr>
            <a:lvl2pPr marL="192024" indent="-192024">
              <a:buClr>
                <a:schemeClr val="bg1"/>
              </a:buClr>
              <a:buFont typeface="Arial"/>
              <a:buChar char="•"/>
              <a:defRPr sz="2400">
                <a:solidFill>
                  <a:srgbClr val="FFFFFF"/>
                </a:solidFill>
              </a:defRPr>
            </a:lvl2pPr>
            <a:lvl3pPr>
              <a:buClr>
                <a:srgbClr val="006601"/>
              </a:buClr>
              <a:defRPr sz="1600"/>
            </a:lvl3pPr>
            <a:lvl4pPr>
              <a:buClr>
                <a:srgbClr val="006601"/>
              </a:buClr>
              <a:defRPr sz="1600"/>
            </a:lvl4pPr>
            <a:lvl5pPr>
              <a:buClr>
                <a:srgbClr val="00660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418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– photo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43000"/>
            <a:ext cx="3429000" cy="571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30397"/>
            <a:ext cx="429633" cy="40958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345920" y="1463040"/>
            <a:ext cx="2938666" cy="4730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6601"/>
              </a:buClr>
              <a:buNone/>
              <a:defRPr sz="2400">
                <a:solidFill>
                  <a:srgbClr val="FFFFFF"/>
                </a:solidFill>
              </a:defRPr>
            </a:lvl1pPr>
            <a:lvl2pPr marL="192024" indent="-192024">
              <a:buClr>
                <a:schemeClr val="bg1"/>
              </a:buClr>
              <a:buFont typeface="Arial"/>
              <a:buChar char="•"/>
              <a:defRPr sz="2400">
                <a:solidFill>
                  <a:srgbClr val="FFFFFF"/>
                </a:solidFill>
              </a:defRPr>
            </a:lvl2pPr>
            <a:lvl3pPr>
              <a:buClr>
                <a:srgbClr val="006601"/>
              </a:buClr>
              <a:defRPr sz="1600"/>
            </a:lvl3pPr>
            <a:lvl4pPr>
              <a:buClr>
                <a:srgbClr val="006601"/>
              </a:buClr>
              <a:defRPr sz="1600"/>
            </a:lvl4pPr>
            <a:lvl5pPr>
              <a:buClr>
                <a:srgbClr val="00660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CYAN PHOTO BLEED RIGHT</a:t>
            </a:r>
            <a:endParaRPr lang="en-US" dirty="0">
              <a:latin typeface="Trefoil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429000" y="11430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0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- photo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715000" y="1143000"/>
            <a:ext cx="3429000" cy="571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5953759" y="1463040"/>
            <a:ext cx="3045685" cy="4707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6601"/>
              </a:buClr>
              <a:buNone/>
              <a:defRPr sz="2400">
                <a:solidFill>
                  <a:srgbClr val="FFFFFF"/>
                </a:solidFill>
              </a:defRPr>
            </a:lvl1pPr>
            <a:lvl2pPr marL="192024" indent="-192024">
              <a:buClr>
                <a:schemeClr val="bg1"/>
              </a:buClr>
              <a:buFont typeface="Arial"/>
              <a:buChar char="•"/>
              <a:defRPr sz="2400">
                <a:solidFill>
                  <a:srgbClr val="FFFFFF"/>
                </a:solidFill>
              </a:defRPr>
            </a:lvl2pPr>
            <a:lvl3pPr>
              <a:buClr>
                <a:srgbClr val="006601"/>
              </a:buClr>
              <a:defRPr sz="1600"/>
            </a:lvl3pPr>
            <a:lvl4pPr>
              <a:buClr>
                <a:srgbClr val="006601"/>
              </a:buClr>
              <a:defRPr sz="1600"/>
            </a:lvl4pPr>
            <a:lvl5pPr>
              <a:buClr>
                <a:srgbClr val="00660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PURPLE</a:t>
            </a:r>
            <a:r>
              <a:rPr lang="en-US" baseline="0" dirty="0" smtClean="0">
                <a:latin typeface="Trefoil Sans"/>
              </a:rPr>
              <a:t> </a:t>
            </a:r>
            <a:r>
              <a:rPr lang="en-US" dirty="0" smtClean="0">
                <a:latin typeface="Trefoil Sans"/>
              </a:rPr>
              <a:t>PHOTO BLEED LEFT</a:t>
            </a:r>
            <a:endParaRPr lang="en-US" dirty="0">
              <a:latin typeface="Trefoil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" y="1143000"/>
            <a:ext cx="5714999" cy="57382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7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yan - photo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715000" y="1143000"/>
            <a:ext cx="3429000" cy="571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CYAN PHOTO BLEED LEFT</a:t>
            </a:r>
            <a:endParaRPr lang="en-US" dirty="0">
              <a:latin typeface="Trefoil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" y="11430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5953759" y="1463040"/>
            <a:ext cx="3045685" cy="4707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6601"/>
              </a:buClr>
              <a:buNone/>
              <a:defRPr sz="2400">
                <a:solidFill>
                  <a:schemeClr val="bg1"/>
                </a:solidFill>
              </a:defRPr>
            </a:lvl1pPr>
            <a:lvl2pPr marL="192024" indent="-192024">
              <a:buClr>
                <a:schemeClr val="bg1"/>
              </a:buClr>
              <a:buFont typeface="Arial"/>
              <a:buChar char="•"/>
              <a:defRPr sz="2400">
                <a:solidFill>
                  <a:schemeClr val="bg1"/>
                </a:solidFill>
              </a:defRPr>
            </a:lvl2pPr>
            <a:lvl3pPr>
              <a:buClr>
                <a:srgbClr val="006601"/>
              </a:buClr>
              <a:defRPr sz="1600"/>
            </a:lvl3pPr>
            <a:lvl4pPr>
              <a:buClr>
                <a:srgbClr val="006601"/>
              </a:buClr>
              <a:defRPr sz="1600"/>
            </a:lvl4pPr>
            <a:lvl5pPr>
              <a:buClr>
                <a:srgbClr val="00660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1004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1280" y="6146800"/>
            <a:ext cx="772160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10" y="6192079"/>
            <a:ext cx="571500" cy="54864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45790" y="6146800"/>
            <a:ext cx="772160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439636"/>
            <a:ext cx="6059488" cy="79812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bIns="73152" anchor="ctr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  <a:defRPr sz="2000" b="0" i="0">
                <a:latin typeface="Trefoil Sans SemiBold"/>
                <a:cs typeface="Trefoil Sans SemiBol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FULL-PAGE IMAGE WITH CAPTION AND TITLE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42421" y="6360027"/>
            <a:ext cx="5312960" cy="2095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7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1280" y="6146800"/>
            <a:ext cx="772160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460680" y="1649768"/>
            <a:ext cx="8229600" cy="4497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TITLE &amp; TABLE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42421" y="6360027"/>
            <a:ext cx="5312960" cy="2095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22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" y="6146800"/>
            <a:ext cx="772160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69570" y="2137096"/>
            <a:ext cx="3855606" cy="400970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745038" y="2137096"/>
            <a:ext cx="3849402" cy="400970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5176" y="1524000"/>
            <a:ext cx="8143590" cy="6130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latin typeface="Trefoil Sans SemiBold"/>
                <a:cs typeface="Trefoil Sans Semi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TWO CHARTS WITH TITLE &amp;</a:t>
            </a:r>
            <a:r>
              <a:rPr lang="en-US" baseline="0" dirty="0" smtClean="0">
                <a:latin typeface="Trefoil Sans"/>
              </a:rPr>
              <a:t> SUB-TITLE</a:t>
            </a:r>
            <a:endParaRPr lang="en-US" dirty="0">
              <a:latin typeface="Trefoil San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26591"/>
            <a:ext cx="429633" cy="40958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706840" y="6426608"/>
            <a:ext cx="5312960" cy="209549"/>
          </a:xfrm>
        </p:spPr>
        <p:txBody>
          <a:bodyPr/>
          <a:lstStyle>
            <a:lvl1pPr>
              <a:defRPr b="0" i="0">
                <a:latin typeface="Trefoil Sans"/>
                <a:cs typeface="Trefoil San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6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93" y="1828800"/>
            <a:ext cx="4766229" cy="4162464"/>
          </a:xfrm>
          <a:prstGeom prst="rect">
            <a:avLst/>
          </a:prstGeom>
        </p:spPr>
        <p:txBody>
          <a:bodyPr/>
          <a:lstStyle>
            <a:lvl1pPr marL="0" indent="0">
              <a:buSzPct val="90000"/>
              <a:buFont typeface="Arial"/>
              <a:buNone/>
              <a:defRPr sz="1800" b="0" i="0">
                <a:latin typeface="Trefoil Sans"/>
                <a:cs typeface="Trefoil Sans"/>
              </a:defRPr>
            </a:lvl1pPr>
            <a:lvl2pPr marL="342900" indent="-228600">
              <a:spcBef>
                <a:spcPts val="0"/>
              </a:spcBef>
              <a:buSzPct val="90000"/>
              <a:buFont typeface="Arial"/>
              <a:buChar char="•"/>
              <a:defRPr b="0" i="0">
                <a:latin typeface="Trefoil Sans"/>
                <a:cs typeface="Trefoil Sans"/>
              </a:defRPr>
            </a:lvl2pPr>
            <a:lvl3pPr marL="685800" indent="-228600">
              <a:buSzPct val="90000"/>
              <a:buFont typeface="Courier New"/>
              <a:buChar char="o"/>
              <a:defRPr b="0" i="0">
                <a:latin typeface="Trefoil Sans"/>
                <a:cs typeface="Trefoil Sans"/>
              </a:defRPr>
            </a:lvl3pPr>
            <a:lvl4pPr marL="1028700" indent="-228600">
              <a:buSzPct val="90000"/>
              <a:buFont typeface="Arial"/>
              <a:buChar char="•"/>
              <a:defRPr b="0" i="0">
                <a:latin typeface="Trefoil Sans"/>
                <a:cs typeface="Trefoil Sans"/>
              </a:defRPr>
            </a:lvl4pPr>
            <a:lvl5pPr marL="1435100" indent="-241300">
              <a:buSzPct val="90000"/>
              <a:buFont typeface="Courier New"/>
              <a:buChar char="o"/>
              <a:tabLst/>
              <a:defRPr b="0" i="0">
                <a:latin typeface="Trefoil Sans"/>
                <a:cs typeface="Trefoil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Trefoil Sans"/>
                <a:cs typeface="Trefoil Sans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22851" y="1828801"/>
            <a:ext cx="3794125" cy="418041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i="0" baseline="0">
                <a:latin typeface="Trefoil Sans SemiBold"/>
                <a:cs typeface="Trefoil Sans SemiBold"/>
              </a:defRPr>
            </a:lvl1pPr>
            <a:lvl2pPr marL="336550" indent="0">
              <a:buNone/>
              <a:defRPr/>
            </a:lvl2pPr>
            <a:lvl3pPr marL="746125" indent="0">
              <a:buNone/>
              <a:defRPr/>
            </a:lvl3pPr>
            <a:lvl4pPr marL="1131888" indent="0">
              <a:buNone/>
              <a:defRPr/>
            </a:lvl4pPr>
            <a:lvl5pPr marL="1541463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refoil Sans"/>
              </a:rPr>
              <a:t>GRAPHIC STATEMENTS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26591"/>
            <a:ext cx="429633" cy="4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8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0818"/>
            <a:ext cx="9144000" cy="1674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19711" y="2871738"/>
            <a:ext cx="8104581" cy="987552"/>
          </a:xfrm>
          <a:prstGeom prst="rect">
            <a:avLst/>
          </a:prstGeom>
          <a:solidFill>
            <a:srgbClr val="EC008C"/>
          </a:solidFill>
        </p:spPr>
        <p:txBody>
          <a:bodyPr tIns="0" anchor="ctr" anchorCtr="0">
            <a:normAutofit/>
          </a:bodyPr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Trefoil Sans SemiBold"/>
                <a:cs typeface="Trefoil Sans 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DIVIDER</a:t>
            </a:r>
            <a:r>
              <a:rPr lang="en-US" baseline="0" dirty="0" smtClean="0">
                <a:latin typeface="Trefoil Sans"/>
              </a:rPr>
              <a:t> </a:t>
            </a:r>
            <a:r>
              <a:rPr lang="en-US" dirty="0" smtClean="0">
                <a:latin typeface="Trefoil Sans"/>
              </a:rPr>
              <a:t>STYLE A</a:t>
            </a:r>
            <a:endParaRPr lang="en-US" dirty="0">
              <a:latin typeface="Trefoil Sans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26591"/>
            <a:ext cx="429633" cy="409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75" y="84320"/>
            <a:ext cx="1014602" cy="96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7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with eyebrow &amp; imag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6213927"/>
            <a:ext cx="9144001" cy="644073"/>
          </a:xfrm>
          <a:prstGeom prst="rect">
            <a:avLst/>
          </a:prstGeom>
          <a:solidFill>
            <a:srgbClr val="EC008B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Trefoil San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30397"/>
            <a:ext cx="429633" cy="4095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022851" y="1154561"/>
            <a:ext cx="3794124" cy="41804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Trefoil Sans"/>
                <a:cs typeface="Trefoil Sans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CONTENT PAGE WITH EYEBROW &amp; IMAGE RIGHT</a:t>
            </a:r>
            <a:endParaRPr lang="en-US" dirty="0">
              <a:latin typeface="Trefoil San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49380" y="1154561"/>
            <a:ext cx="4765831" cy="41804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7473" y="626534"/>
            <a:ext cx="7272527" cy="741501"/>
          </a:xfrm>
        </p:spPr>
        <p:txBody>
          <a:bodyPr lIns="0" tIns="0" rIns="0" bIns="0" anchor="t"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7473" y="-34635"/>
            <a:ext cx="7608887" cy="626533"/>
          </a:xfrm>
        </p:spPr>
        <p:txBody>
          <a:bodyPr lIns="0" rIns="0" bIns="0" anchor="b">
            <a:normAutofit/>
          </a:bodyPr>
          <a:lstStyle>
            <a:lvl1pPr marL="0" indent="0">
              <a:buNone/>
              <a:defRPr sz="1600" b="0" i="0" cap="all">
                <a:solidFill>
                  <a:srgbClr val="000000"/>
                </a:solidFill>
                <a:latin typeface="Trefoil Sans SemiBold"/>
                <a:cs typeface="Trefoil Sans SemiBold"/>
              </a:defRPr>
            </a:lvl1pPr>
            <a:lvl2pPr marL="336550" indent="0">
              <a:buNone/>
              <a:defRPr/>
            </a:lvl2pPr>
            <a:lvl3pPr marL="746125" indent="0">
              <a:buNone/>
              <a:defRPr/>
            </a:lvl3pPr>
            <a:lvl4pPr marL="1131888" indent="0">
              <a:buNone/>
              <a:defRPr/>
            </a:lvl4pPr>
            <a:lvl5pPr marL="1541463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05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with eyebrow &amp; imag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6213928"/>
            <a:ext cx="9144001" cy="644072"/>
          </a:xfrm>
          <a:prstGeom prst="rect">
            <a:avLst/>
          </a:prstGeom>
          <a:solidFill>
            <a:srgbClr val="EC008B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Trefoi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3" y="626534"/>
            <a:ext cx="7272527" cy="741501"/>
          </a:xfrm>
        </p:spPr>
        <p:txBody>
          <a:bodyPr lIns="0" tIns="0" rIns="0" bIns="0"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refoil Sans"/>
                <a:cs typeface="Trefoil Sans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7473" y="-34635"/>
            <a:ext cx="7608887" cy="626533"/>
          </a:xfrm>
        </p:spPr>
        <p:txBody>
          <a:bodyPr lIns="0" rIns="0" bIns="0" anchor="b">
            <a:normAutofit/>
          </a:bodyPr>
          <a:lstStyle>
            <a:lvl1pPr marL="0" indent="0">
              <a:buNone/>
              <a:defRPr sz="1600" b="0" i="0" cap="all">
                <a:solidFill>
                  <a:srgbClr val="000000"/>
                </a:solidFill>
                <a:latin typeface="Trefoil Sans SemiBold"/>
                <a:cs typeface="Trefoil Sans SemiBold"/>
              </a:defRPr>
            </a:lvl1pPr>
            <a:lvl2pPr marL="336550" indent="0">
              <a:buNone/>
              <a:defRPr/>
            </a:lvl2pPr>
            <a:lvl3pPr marL="746125" indent="0">
              <a:buNone/>
              <a:defRPr/>
            </a:lvl3pPr>
            <a:lvl4pPr marL="1131888" indent="0">
              <a:buNone/>
              <a:defRPr/>
            </a:lvl4pPr>
            <a:lvl5pPr marL="1541463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CONTENT PAGE WITH EYEBROW &amp; IMAGE LEFT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30397"/>
            <a:ext cx="429633" cy="409583"/>
          </a:xfrm>
          <a:prstGeom prst="rect">
            <a:avLst/>
          </a:prstGeom>
        </p:spPr>
      </p:pic>
      <p:sp>
        <p:nvSpPr>
          <p:cNvPr id="14" name="Content Placeholder 7"/>
          <p:cNvSpPr>
            <a:spLocks noGrp="1"/>
          </p:cNvSpPr>
          <p:nvPr>
            <p:ph sz="quarter" idx="17"/>
          </p:nvPr>
        </p:nvSpPr>
        <p:spPr>
          <a:xfrm>
            <a:off x="5022851" y="1154561"/>
            <a:ext cx="3794124" cy="41804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349380" y="1154561"/>
            <a:ext cx="4765831" cy="41804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5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42421" y="6360027"/>
            <a:ext cx="5312960" cy="209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EXTRA</a:t>
            </a:r>
            <a:r>
              <a:rPr lang="en-US" baseline="0" dirty="0" smtClean="0">
                <a:latin typeface="Trefoil Sans"/>
              </a:rPr>
              <a:t> CONTENT PAGE W/TREFOIL</a:t>
            </a:r>
            <a:endParaRPr lang="en-US" dirty="0">
              <a:latin typeface="Trefoil Sans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345919" y="195631"/>
            <a:ext cx="7518225" cy="7160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b="0" i="0" dirty="0" smtClean="0">
                <a:latin typeface="Trefoil Sans SemiBold"/>
                <a:cs typeface="Trefoil Sans SemiBold"/>
              </a:rPr>
              <a:t>Click to edit Master title style</a:t>
            </a:r>
            <a:endParaRPr lang="en-US" b="0" i="0" dirty="0">
              <a:latin typeface="Trefoil Sans SemiBold"/>
              <a:cs typeface="Trefoi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7151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0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40" y="2382538"/>
            <a:ext cx="8229600" cy="954793"/>
          </a:xfrm>
        </p:spPr>
        <p:txBody>
          <a:bodyPr>
            <a:normAutofit/>
          </a:bodyPr>
          <a:lstStyle>
            <a:lvl1pPr algn="ctr"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64840" y="3535363"/>
            <a:ext cx="8229600" cy="2355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END SLIDE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30397"/>
            <a:ext cx="429633" cy="409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75" y="84320"/>
            <a:ext cx="1014602" cy="967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602" y="-984329"/>
            <a:ext cx="3173187" cy="31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0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0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4840" y="1722138"/>
            <a:ext cx="8229600" cy="954793"/>
          </a:xfrm>
        </p:spPr>
        <p:txBody>
          <a:bodyPr>
            <a:normAutofit/>
          </a:bodyPr>
          <a:lstStyle>
            <a:lvl1pPr algn="l"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64840" y="2874963"/>
            <a:ext cx="8229600" cy="2355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DIVIDER</a:t>
            </a:r>
            <a:r>
              <a:rPr lang="en-US" baseline="0" dirty="0" smtClean="0">
                <a:latin typeface="Trefoil Sans"/>
              </a:rPr>
              <a:t> </a:t>
            </a:r>
            <a:r>
              <a:rPr lang="en-US" dirty="0" smtClean="0">
                <a:latin typeface="Trefoil Sans"/>
              </a:rPr>
              <a:t>STYLE B </a:t>
            </a:r>
            <a:endParaRPr lang="en-US" dirty="0">
              <a:latin typeface="Trefoil San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30397"/>
            <a:ext cx="429633" cy="409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75" y="84320"/>
            <a:ext cx="1014602" cy="96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7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9144000" cy="480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914400"/>
          </a:xfrm>
          <a:solidFill>
            <a:schemeClr val="accent2"/>
          </a:solidFill>
        </p:spPr>
        <p:txBody>
          <a:bodyPr lIns="274320" tIns="45720" rIns="18288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TITLE STYLE B</a:t>
            </a:r>
            <a:endParaRPr lang="en-US" dirty="0">
              <a:latin typeface="Trefoil San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082" y="-1047830"/>
            <a:ext cx="3173187" cy="31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9937" y="1482450"/>
            <a:ext cx="8709545" cy="42743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4375" y="6360027"/>
            <a:ext cx="5312960" cy="209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CONTENT</a:t>
            </a:r>
            <a:r>
              <a:rPr lang="en-US" baseline="0" dirty="0" smtClean="0">
                <a:latin typeface="Trefoil Sans"/>
              </a:rPr>
              <a:t> PAGE</a:t>
            </a:r>
            <a:endParaRPr lang="en-US" dirty="0">
              <a:latin typeface="Trefoil Sans"/>
            </a:endParaRPr>
          </a:p>
        </p:txBody>
      </p:sp>
    </p:spTree>
    <p:extLst>
      <p:ext uri="{BB962C8B-B14F-4D97-AF65-F5344CB8AC3E}">
        <p14:creationId xmlns:p14="http://schemas.microsoft.com/office/powerpoint/2010/main" val="332582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 with eyebrow &amp; imag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67" y="512382"/>
            <a:ext cx="7518225" cy="741501"/>
          </a:xfrm>
        </p:spPr>
        <p:txBody>
          <a:bodyPr lIns="0" tIns="0" rIns="0" bIns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46767" y="6360027"/>
            <a:ext cx="5673033" cy="209549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Trefoil Sans"/>
                <a:cs typeface="Trefoil Sans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6768" y="-137242"/>
            <a:ext cx="6996142" cy="626533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 b="0" i="0" cap="all">
                <a:solidFill>
                  <a:schemeClr val="bg1"/>
                </a:solidFill>
                <a:latin typeface="Trefoil Sans SemiBold"/>
                <a:cs typeface="Trefoil Sans SemiBold"/>
              </a:defRPr>
            </a:lvl1pPr>
            <a:lvl2pPr marL="336550" indent="0">
              <a:buNone/>
              <a:defRPr/>
            </a:lvl2pPr>
            <a:lvl3pPr marL="746125" indent="0">
              <a:buNone/>
              <a:defRPr/>
            </a:lvl3pPr>
            <a:lvl4pPr marL="1131888" indent="0">
              <a:buNone/>
              <a:defRPr/>
            </a:lvl4pPr>
            <a:lvl5pPr marL="1541463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CONTENT PAGE WITH EYEBROW</a:t>
            </a:r>
            <a:endParaRPr lang="en-US" dirty="0">
              <a:latin typeface="Trefoil San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60925" y="1482451"/>
            <a:ext cx="7518225" cy="41804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7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741334" y="1482451"/>
            <a:ext cx="4224866" cy="41804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4" y="1482450"/>
            <a:ext cx="4476156" cy="4162464"/>
          </a:xfrm>
          <a:prstGeom prst="rect">
            <a:avLst/>
          </a:prstGeom>
        </p:spPr>
        <p:txBody>
          <a:bodyPr/>
          <a:lstStyle>
            <a:lvl1pPr marL="0" indent="0">
              <a:buSzPct val="90000"/>
              <a:buFont typeface="+mj-lt"/>
              <a:buNone/>
              <a:defRPr/>
            </a:lvl1pPr>
            <a:lvl2pPr marL="690563" indent="-295275">
              <a:buSzPct val="90000"/>
              <a:buFont typeface="+mj-lt"/>
              <a:buAutoNum type="alphaLcPeriod"/>
              <a:defRPr/>
            </a:lvl2pPr>
            <a:lvl3pPr marL="1198563" indent="-284163">
              <a:buSzPct val="90000"/>
              <a:buFont typeface="+mj-lt"/>
              <a:buAutoNum type="alphaLcPeriod"/>
              <a:defRPr/>
            </a:lvl3pPr>
            <a:lvl4pPr marL="1655763" indent="-295275">
              <a:buSzPct val="90000"/>
              <a:buFont typeface="+mj-lt"/>
              <a:buAutoNum type="alphaLcPeriod"/>
              <a:defRPr/>
            </a:lvl4pPr>
            <a:lvl5pPr marL="2062163" indent="-284163">
              <a:buSzPct val="90000"/>
              <a:buFont typeface="+mj-lt"/>
              <a:buAutoNum type="alphaLcPeriod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CONTENT</a:t>
            </a:r>
            <a:r>
              <a:rPr lang="en-US" baseline="0" dirty="0" smtClean="0">
                <a:latin typeface="Trefoil Sans"/>
              </a:rPr>
              <a:t> &amp; IMAGE RIGHT</a:t>
            </a:r>
            <a:endParaRPr lang="en-US" dirty="0">
              <a:latin typeface="Trefoil San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26591"/>
            <a:ext cx="429633" cy="4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3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57020" y="1482451"/>
            <a:ext cx="3925519" cy="41634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539" y="1482450"/>
            <a:ext cx="4605861" cy="4162464"/>
          </a:xfrm>
          <a:prstGeom prst="rect">
            <a:avLst/>
          </a:prstGeom>
        </p:spPr>
        <p:txBody>
          <a:bodyPr lIns="182880"/>
          <a:lstStyle>
            <a:lvl1pPr marL="0" indent="0">
              <a:buSzPct val="90000"/>
              <a:buFont typeface="+mj-lt"/>
              <a:buNone/>
              <a:defRPr/>
            </a:lvl1pPr>
            <a:lvl2pPr marL="690563" indent="-295275">
              <a:buSzPct val="90000"/>
              <a:buFont typeface="+mj-lt"/>
              <a:buAutoNum type="alphaLcPeriod"/>
              <a:defRPr/>
            </a:lvl2pPr>
            <a:lvl3pPr marL="1198563" indent="-284163">
              <a:buSzPct val="90000"/>
              <a:buFont typeface="+mj-lt"/>
              <a:buAutoNum type="alphaLcPeriod"/>
              <a:defRPr/>
            </a:lvl3pPr>
            <a:lvl4pPr marL="1655763" indent="-295275">
              <a:buSzPct val="90000"/>
              <a:buFont typeface="+mj-lt"/>
              <a:buAutoNum type="alphaLcPeriod"/>
              <a:defRPr/>
            </a:lvl4pPr>
            <a:lvl5pPr marL="2062163" indent="-284163">
              <a:buSzPct val="90000"/>
              <a:buFont typeface="+mj-lt"/>
              <a:buAutoNum type="alphaLcPeriod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CONTENT</a:t>
            </a:r>
            <a:r>
              <a:rPr lang="en-US" baseline="0" dirty="0" smtClean="0">
                <a:latin typeface="Trefoil Sans"/>
              </a:rPr>
              <a:t> &amp; IMAGE LEFT</a:t>
            </a:r>
            <a:endParaRPr lang="en-US" dirty="0">
              <a:latin typeface="Trefoil San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26591"/>
            <a:ext cx="429633" cy="4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1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xtra Cont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-8373"/>
            <a:ext cx="9144001" cy="2072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42421" y="6360027"/>
            <a:ext cx="5312960" cy="209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Trefoil Sans"/>
              </a:rPr>
              <a:t>EXTRA</a:t>
            </a:r>
            <a:r>
              <a:rPr lang="en-US" baseline="0" dirty="0" smtClean="0">
                <a:latin typeface="Trefoil Sans"/>
              </a:rPr>
              <a:t> VERTICAL SPACE</a:t>
            </a:r>
            <a:endParaRPr lang="en-US" dirty="0">
              <a:latin typeface="Trefoil San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75" y="39016"/>
            <a:ext cx="778045" cy="741736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idx="1"/>
          </p:nvPr>
        </p:nvSpPr>
        <p:spPr>
          <a:xfrm>
            <a:off x="356692" y="1476436"/>
            <a:ext cx="8712791" cy="4242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5920" y="103883"/>
            <a:ext cx="7518225" cy="954793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Trefoil Sans SemiBold"/>
                <a:cs typeface="Trefoil Sans Semi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5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2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920" y="103883"/>
            <a:ext cx="7518225" cy="95479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52787" y="1828801"/>
            <a:ext cx="8712791" cy="4242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706840" y="6426608"/>
            <a:ext cx="5312960" cy="209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foil Sans"/>
                <a:cs typeface="Trefoil Sans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75" y="84320"/>
            <a:ext cx="1014602" cy="96725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1964267" y="4436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foil Sans"/>
            </a:endParaRPr>
          </a:p>
        </p:txBody>
      </p:sp>
    </p:spTree>
    <p:extLst>
      <p:ext uri="{BB962C8B-B14F-4D97-AF65-F5344CB8AC3E}">
        <p14:creationId xmlns:p14="http://schemas.microsoft.com/office/powerpoint/2010/main" val="148362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85" r:id="rId2"/>
    <p:sldLayoutId id="2147483813" r:id="rId3"/>
    <p:sldLayoutId id="2147483812" r:id="rId4"/>
    <p:sldLayoutId id="2147483795" r:id="rId5"/>
    <p:sldLayoutId id="2147483840" r:id="rId6"/>
    <p:sldLayoutId id="2147483769" r:id="rId7"/>
    <p:sldLayoutId id="2147483838" r:id="rId8"/>
    <p:sldLayoutId id="2147483831" r:id="rId9"/>
    <p:sldLayoutId id="2147483841" r:id="rId10"/>
    <p:sldLayoutId id="2147483822" r:id="rId11"/>
    <p:sldLayoutId id="2147483783" r:id="rId12"/>
    <p:sldLayoutId id="2147483784" r:id="rId13"/>
    <p:sldLayoutId id="2147483828" r:id="rId14"/>
    <p:sldLayoutId id="2147483829" r:id="rId15"/>
    <p:sldLayoutId id="2147483776" r:id="rId16"/>
    <p:sldLayoutId id="2147483787" r:id="rId17"/>
    <p:sldLayoutId id="2147483792" r:id="rId18"/>
    <p:sldLayoutId id="2147483842" r:id="rId19"/>
    <p:sldLayoutId id="2147483844" r:id="rId20"/>
    <p:sldLayoutId id="2147483843" r:id="rId21"/>
    <p:sldLayoutId id="2147483839" r:id="rId22"/>
    <p:sldLayoutId id="2147483846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800" b="0" i="0" kern="1200" baseline="0">
          <a:solidFill>
            <a:schemeClr val="bg1"/>
          </a:solidFill>
          <a:latin typeface="Trefoil Sans SemiBold"/>
          <a:ea typeface="+mj-ea"/>
          <a:cs typeface="Trefoil Sans SemiBold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sz="2400" b="0" i="0" kern="1200" baseline="0">
          <a:solidFill>
            <a:schemeClr val="tx1"/>
          </a:solidFill>
          <a:latin typeface="Trefoil Sans"/>
          <a:ea typeface="+mn-ea"/>
          <a:cs typeface="Trefoil Sans"/>
        </a:defRPr>
      </a:lvl1pPr>
      <a:lvl2pPr marL="622300" indent="-285750" algn="l" defTabSz="457200" rtl="0" eaLnBrk="1" latinLnBrk="0" hangingPunct="1">
        <a:spcBef>
          <a:spcPct val="20000"/>
        </a:spcBef>
        <a:buClr>
          <a:schemeClr val="tx1"/>
        </a:buClr>
        <a:buSzPct val="100000"/>
        <a:buFont typeface="Courier New"/>
        <a:buChar char="o"/>
        <a:defRPr sz="2400" b="0" i="0" kern="1200" baseline="0">
          <a:solidFill>
            <a:schemeClr val="tx1"/>
          </a:solidFill>
          <a:latin typeface="Trefoil Sans"/>
          <a:ea typeface="+mn-ea"/>
          <a:cs typeface="Trefoil Sans"/>
        </a:defRPr>
      </a:lvl2pPr>
      <a:lvl3pPr marL="974725" indent="-228600" algn="l" defTabSz="457200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sz="2200" b="0" i="0" kern="1200" baseline="0">
          <a:solidFill>
            <a:schemeClr val="tx1"/>
          </a:solidFill>
          <a:latin typeface="Trefoil Sans"/>
          <a:ea typeface="+mn-ea"/>
          <a:cs typeface="Trefoil Sans"/>
        </a:defRPr>
      </a:lvl3pPr>
      <a:lvl4pPr marL="1360488" indent="-228600" algn="l" defTabSz="631825" rtl="0" eaLnBrk="1" latinLnBrk="0" hangingPunct="1">
        <a:spcBef>
          <a:spcPct val="20000"/>
        </a:spcBef>
        <a:buClr>
          <a:schemeClr val="tx1"/>
        </a:buClr>
        <a:buSzPct val="100000"/>
        <a:buFont typeface="Courier New"/>
        <a:buChar char="o"/>
        <a:defRPr sz="2200" b="0" i="0" kern="1200" baseline="0">
          <a:solidFill>
            <a:schemeClr val="tx1"/>
          </a:solidFill>
          <a:latin typeface="Trefoil Sans"/>
          <a:ea typeface="+mn-ea"/>
          <a:cs typeface="Trefoil Sans"/>
        </a:defRPr>
      </a:lvl4pPr>
      <a:lvl5pPr marL="1770063" indent="-228600" algn="l" defTabSz="457200" rtl="0" eaLnBrk="1" latinLnBrk="0" hangingPunct="1">
        <a:spcBef>
          <a:spcPct val="20000"/>
        </a:spcBef>
        <a:buClr>
          <a:schemeClr val="tx1"/>
        </a:buClr>
        <a:buSzPct val="100000"/>
        <a:buFont typeface="STIXGeneral-Regular"/>
        <a:buChar char="⎯"/>
        <a:defRPr sz="2200" b="0" i="0" kern="1200" baseline="0">
          <a:solidFill>
            <a:schemeClr val="tx1"/>
          </a:solidFill>
          <a:latin typeface="Trefoil Sans"/>
          <a:ea typeface="+mn-ea"/>
          <a:cs typeface="Trefoi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rlscoutsiowa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62" r="12962"/>
          <a:stretch/>
        </p:blipFill>
        <p:spPr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Talk About Girl Scouts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30397"/>
            <a:ext cx="429633" cy="4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 Talking Points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359937" y="1482450"/>
            <a:ext cx="8368427" cy="42743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Share your personal connection to Girl Scouts. </a:t>
            </a:r>
            <a:r>
              <a:rPr lang="en-US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a passion for you?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Cookie and Fall Product Programs </a:t>
            </a:r>
            <a:r>
              <a:rPr lang="en-US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 girls valuable skills</a:t>
            </a: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provide them a way to earn credits to participate in other fun activities.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solidFill>
                  <a:srgbClr val="EC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great things happening at your school and in your neighborhood.</a:t>
            </a:r>
          </a:p>
          <a:p>
            <a:r>
              <a:rPr lang="en-US" i="1" dirty="0" smtClean="0">
                <a:solidFill>
                  <a:srgbClr val="EC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out all of the events Girl Scouts can do together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from camp to field trips with local organizations and more – all listed on our website!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840" y="2859934"/>
            <a:ext cx="8229600" cy="9547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Ideas?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Events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Back-to-School</a:t>
            </a:r>
          </a:p>
          <a:p>
            <a:pPr marL="738187" lvl="1" indent="-34290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Meet the Teacher</a:t>
            </a:r>
          </a:p>
          <a:p>
            <a:pPr marL="738187" lvl="1" indent="-34290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Stock the Locker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Events</a:t>
            </a:r>
          </a:p>
          <a:p>
            <a:pPr marL="342900" indent="-34290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 Registration Nights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GSports14_NEO_-1936-Edit.jpg"/>
          <p:cNvPicPr>
            <a:picLocks noGrp="1" noChangeAspect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r="11632"/>
          <a:stretch/>
        </p:blipFill>
        <p:spPr>
          <a:xfrm>
            <a:off x="349381" y="1154561"/>
            <a:ext cx="4430438" cy="4180417"/>
          </a:xfrm>
        </p:spPr>
      </p:pic>
    </p:spTree>
    <p:extLst>
      <p:ext uri="{BB962C8B-B14F-4D97-AF65-F5344CB8AC3E}">
        <p14:creationId xmlns:p14="http://schemas.microsoft.com/office/powerpoint/2010/main" val="41320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Staffing a Recruitment Event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2" descr="GSports14_EasternPA_-878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half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 and peers from other councils express that,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TWO PEOPLE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 minimum, are needed for a successful recruitment event!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" descr="GSports14_GrtrNY_-8550-Edit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r="5105"/>
          <a:stretch/>
        </p:blipFill>
        <p:spPr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Recruiter Tool Kit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may want to have: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One-sheets on “why” GS’s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Pencils or other giveaways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Girl activity example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Sample of Uniform piece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Sign-in sheet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Table display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Table cloth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Signage/Pop-up banner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Support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5" descr="GS_Girl-Icons_600px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0" r="-223"/>
          <a:stretch/>
        </p:blipFill>
        <p:spPr>
          <a:xfrm>
            <a:off x="457202" y="1755083"/>
            <a:ext cx="1742302" cy="3801918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25363" y="1574811"/>
            <a:ext cx="6691614" cy="41804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Greeter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Offering Directions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Set-up/tear-down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Girl craft/activity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Girls &amp; Society need Girl Scouting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836" y="1344819"/>
            <a:ext cx="4389120" cy="50608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prstClr val="white"/>
                </a:solidFill>
                <a:latin typeface="Arial Rounded MT Bold" panose="020F0704030504030204" pitchFamily="34" charset="0"/>
              </a:rPr>
              <a:t>Girl Scouts are more likely than         non-Girl Scouts to…</a:t>
            </a:r>
            <a:endParaRPr lang="en-US" sz="1700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429" y="1926817"/>
            <a:ext cx="41840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Take on leadership positions                                </a:t>
            </a:r>
          </a:p>
          <a:p>
            <a:pPr marL="234950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Advocate for themselves and others</a:t>
            </a:r>
          </a:p>
          <a:p>
            <a:pPr marL="234950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Embrace new experiences &amp; overcome failure</a:t>
            </a:r>
          </a:p>
          <a:p>
            <a:pPr marL="234950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Have strong female networks         </a:t>
            </a:r>
          </a:p>
          <a:p>
            <a:pPr marL="234950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Care about social injustice</a:t>
            </a:r>
          </a:p>
          <a:p>
            <a:pPr marL="234950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Set ambitious goals and think about their future</a:t>
            </a:r>
          </a:p>
          <a:p>
            <a:pPr marL="234950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Have higher levels of civic </a:t>
            </a:r>
            <a:r>
              <a:rPr lang="en-US" sz="15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engagement</a:t>
            </a:r>
          </a:p>
          <a:p>
            <a:pPr marL="234950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Have attained undergraduate education        (38% vs 28%)</a:t>
            </a:r>
          </a:p>
          <a:p>
            <a:pPr marL="234950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Have a higher household income ($51.7K vs. $42.2K)</a:t>
            </a:r>
          </a:p>
          <a:p>
            <a:pPr marL="234950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660" y="2130467"/>
            <a:ext cx="1131990" cy="11319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88180" y="1846104"/>
            <a:ext cx="31034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00AE58"/>
                </a:solidFill>
                <a:latin typeface="Arial Rounded MT Bold" panose="020F0704030504030204" pitchFamily="34" charset="0"/>
              </a:rPr>
              <a:t>58% of women in the 114</a:t>
            </a:r>
            <a:r>
              <a:rPr lang="en-US" sz="1500" baseline="30000" dirty="0" smtClean="0">
                <a:solidFill>
                  <a:srgbClr val="00AE58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1500" dirty="0" smtClean="0">
                <a:solidFill>
                  <a:srgbClr val="00AE58"/>
                </a:solidFill>
                <a:latin typeface="Arial Rounded MT Bold" panose="020F0704030504030204" pitchFamily="34" charset="0"/>
              </a:rPr>
              <a:t> Congress</a:t>
            </a:r>
            <a:endParaRPr lang="en-US" sz="1500" dirty="0">
              <a:solidFill>
                <a:srgbClr val="00AE5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9627" y="2423365"/>
            <a:ext cx="3297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00AE58"/>
                </a:solidFill>
                <a:latin typeface="Arial Rounded MT Bold" panose="020F0704030504030204" pitchFamily="34" charset="0"/>
              </a:rPr>
              <a:t>75% of current female senators</a:t>
            </a:r>
            <a:endParaRPr lang="en-US" sz="1500" dirty="0">
              <a:solidFill>
                <a:srgbClr val="00AE5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7420" y="2769793"/>
            <a:ext cx="30849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00AE58"/>
                </a:solidFill>
                <a:latin typeface="Arial Rounded MT Bold" panose="020F0704030504030204" pitchFamily="34" charset="0"/>
              </a:rPr>
              <a:t>5 of the 6 female Governors</a:t>
            </a:r>
            <a:endParaRPr lang="en-US" sz="1500" dirty="0">
              <a:solidFill>
                <a:srgbClr val="00AE5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0633" y="3116222"/>
            <a:ext cx="261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00AE58"/>
                </a:solidFill>
                <a:latin typeface="Arial Rounded MT Bold" panose="020F0704030504030204" pitchFamily="34" charset="0"/>
              </a:rPr>
              <a:t>Every female Secretary of State in U.S. History</a:t>
            </a:r>
            <a:endParaRPr lang="en-US" sz="1500" dirty="0">
              <a:solidFill>
                <a:srgbClr val="00AE5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7413" y="1344819"/>
            <a:ext cx="4389120" cy="50608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prstClr val="white"/>
                </a:solidFill>
                <a:latin typeface="Arial Rounded MT Bold" panose="020F0704030504030204" pitchFamily="34" charset="0"/>
              </a:rPr>
              <a:t>Government: Girl Scouts represent…</a:t>
            </a:r>
            <a:endParaRPr lang="en-US" sz="1700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7413" y="3716987"/>
            <a:ext cx="4389120" cy="50608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prstClr val="white"/>
                </a:solidFill>
                <a:latin typeface="Arial Rounded MT Bold" panose="020F0704030504030204" pitchFamily="34" charset="0"/>
              </a:rPr>
              <a:t>Business: Girl Scouts…</a:t>
            </a:r>
            <a:endParaRPr lang="en-US" sz="1700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6745" y="4264609"/>
            <a:ext cx="3094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00AE58"/>
                </a:solidFill>
                <a:latin typeface="Arial Rounded MT Bold" panose="020F0704030504030204" pitchFamily="34" charset="0"/>
              </a:rPr>
              <a:t>Represent more than half (52%) of women in business</a:t>
            </a:r>
            <a:endParaRPr lang="en-US" sz="1500" dirty="0">
              <a:solidFill>
                <a:srgbClr val="00AE5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5268" y="4867955"/>
            <a:ext cx="3094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00AE58"/>
                </a:solidFill>
                <a:latin typeface="Arial Rounded MT Bold" panose="020F0704030504030204" pitchFamily="34" charset="0"/>
              </a:rPr>
              <a:t>Are more likely to have a business degree</a:t>
            </a:r>
            <a:endParaRPr lang="en-US" sz="1500" dirty="0">
              <a:solidFill>
                <a:srgbClr val="00AE58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2411"/>
          <a:stretch/>
        </p:blipFill>
        <p:spPr>
          <a:xfrm>
            <a:off x="5130472" y="4272438"/>
            <a:ext cx="422858" cy="115901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27413" y="5509259"/>
            <a:ext cx="4389120" cy="50608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prstClr val="white"/>
                </a:solidFill>
                <a:latin typeface="Arial Rounded MT Bold" panose="020F0704030504030204" pitchFamily="34" charset="0"/>
              </a:rPr>
              <a:t>Science: Girl Scouts…</a:t>
            </a:r>
            <a:endParaRPr lang="en-US" sz="1700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492" y="6039807"/>
            <a:ext cx="761577" cy="7615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32668" y="6043008"/>
            <a:ext cx="30941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00AE58"/>
                </a:solidFill>
                <a:latin typeface="Arial Rounded MT Bold" panose="020F0704030504030204" pitchFamily="34" charset="0"/>
              </a:rPr>
              <a:t>Represent nearly all American female astronauts who have flown in Space </a:t>
            </a:r>
            <a:endParaRPr lang="en-US" sz="1500" dirty="0">
              <a:solidFill>
                <a:srgbClr val="00AE5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5920" y="449170"/>
            <a:ext cx="7518225" cy="954793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Girl Scouts are MORE LIKELY to: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968673" y="1868096"/>
            <a:ext cx="2111080" cy="803925"/>
          </a:xfrm>
          <a:prstGeom prst="wedgeRoundRectCallout">
            <a:avLst>
              <a:gd name="adj1" fmla="val -50782"/>
              <a:gd name="adj2" fmla="val 69493"/>
              <a:gd name="adj3" fmla="val 16667"/>
            </a:avLst>
          </a:prstGeom>
          <a:ln w="9525">
            <a:solidFill>
              <a:srgbClr val="008F3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empathy &amp; emotional intelligence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5577924" y="3812611"/>
            <a:ext cx="2849182" cy="789878"/>
          </a:xfrm>
          <a:prstGeom prst="wedgeRoundRectCallout">
            <a:avLst>
              <a:gd name="adj1" fmla="val -60835"/>
              <a:gd name="adj2" fmla="val -26297"/>
              <a:gd name="adj3" fmla="val 16667"/>
            </a:avLst>
          </a:prstGeom>
          <a:ln w="9525">
            <a:solidFill>
              <a:srgbClr val="008F3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more solution oriented and less likely to be a bystander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6579146" y="2819353"/>
            <a:ext cx="2273909" cy="831206"/>
          </a:xfrm>
          <a:prstGeom prst="wedgeRoundRectCallout">
            <a:avLst>
              <a:gd name="adj1" fmla="val -78874"/>
              <a:gd name="adj2" fmla="val -24381"/>
              <a:gd name="adj3" fmla="val 16667"/>
            </a:avLst>
          </a:prstGeom>
          <a:ln w="9525">
            <a:solidFill>
              <a:srgbClr val="008F3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about (and take action against) social injustices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147156" y="5064801"/>
            <a:ext cx="2234219" cy="788618"/>
          </a:xfrm>
          <a:prstGeom prst="wedgeRoundRectCallout">
            <a:avLst>
              <a:gd name="adj1" fmla="val 54025"/>
              <a:gd name="adj2" fmla="val -91152"/>
              <a:gd name="adj3" fmla="val 16667"/>
            </a:avLst>
          </a:prstGeom>
          <a:ln w="9525">
            <a:solidFill>
              <a:srgbClr val="008F3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Self-identify as a leader and take on leadership roles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670519" y="3993702"/>
            <a:ext cx="1505775" cy="792478"/>
          </a:xfrm>
          <a:prstGeom prst="wedgeRoundRectCallout">
            <a:avLst>
              <a:gd name="adj1" fmla="val 54481"/>
              <a:gd name="adj2" fmla="val -64445"/>
              <a:gd name="adj3" fmla="val 16667"/>
            </a:avLst>
          </a:prstGeom>
          <a:ln w="9525">
            <a:solidFill>
              <a:srgbClr val="008F3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 for herself and others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39790" y="1955025"/>
            <a:ext cx="2321011" cy="795352"/>
          </a:xfrm>
          <a:prstGeom prst="wedgeRoundRectCallout">
            <a:avLst>
              <a:gd name="adj1" fmla="val 62806"/>
              <a:gd name="adj2" fmla="val 32828"/>
              <a:gd name="adj3" fmla="val 16667"/>
            </a:avLst>
          </a:prstGeom>
          <a:ln w="9525">
            <a:solidFill>
              <a:srgbClr val="008F3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ambitious goals and think about the future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449721" y="2888930"/>
            <a:ext cx="2400004" cy="817374"/>
          </a:xfrm>
          <a:prstGeom prst="wedgeRoundRectCallout">
            <a:avLst>
              <a:gd name="adj1" fmla="val 62530"/>
              <a:gd name="adj2" fmla="val 24039"/>
              <a:gd name="adj3" fmla="val 16667"/>
            </a:avLst>
          </a:prstGeom>
          <a:ln w="9525">
            <a:solidFill>
              <a:srgbClr val="008F3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more financially literate and negotiate for themselves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6261106" y="4948294"/>
            <a:ext cx="1990683" cy="905124"/>
          </a:xfrm>
          <a:prstGeom prst="wedgeRoundRectCallout">
            <a:avLst>
              <a:gd name="adj1" fmla="val -86246"/>
              <a:gd name="adj2" fmla="val -48479"/>
              <a:gd name="adj3" fmla="val 16667"/>
            </a:avLst>
          </a:prstGeom>
          <a:ln w="9525">
            <a:solidFill>
              <a:srgbClr val="008F3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Embrace new experiences and overcome failure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560800" y="1839190"/>
            <a:ext cx="3407872" cy="4161560"/>
            <a:chOff x="2560800" y="981941"/>
            <a:chExt cx="3407872" cy="416155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6" r="2172" b="1585"/>
            <a:stretch/>
          </p:blipFill>
          <p:spPr>
            <a:xfrm>
              <a:off x="2560800" y="981941"/>
              <a:ext cx="3407872" cy="416155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381375" y="1079921"/>
              <a:ext cx="20718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en-US" sz="2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I’m a </a:t>
              </a:r>
            </a:p>
            <a:p>
              <a:pPr algn="ctr" defTabSz="457189"/>
              <a:r>
                <a:rPr lang="en-US" sz="2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Girl Scout!</a:t>
              </a:r>
            </a:p>
          </p:txBody>
        </p:sp>
      </p:grpSp>
      <p:sp>
        <p:nvSpPr>
          <p:cNvPr id="3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00588" y="86914"/>
            <a:ext cx="7608887" cy="626533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DNA of a Girl Scout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5920" y="88789"/>
            <a:ext cx="7518225" cy="95479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Core of the Girl Scout Experience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Slide 5.ps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488" y="1428508"/>
            <a:ext cx="2187932" cy="16883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8" b="13964"/>
          <a:stretch/>
        </p:blipFill>
        <p:spPr>
          <a:xfrm>
            <a:off x="5828531" y="1428508"/>
            <a:ext cx="2855315" cy="10210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55503" y="6470494"/>
            <a:ext cx="753993" cy="255776"/>
          </a:xfrm>
          <a:prstGeom prst="rect">
            <a:avLst/>
          </a:prstGeom>
          <a:noFill/>
        </p:spPr>
        <p:txBody>
          <a:bodyPr wrap="none" lIns="63248" tIns="31623" rIns="63248" bIns="31623" rtlCol="0">
            <a:spAutoFit/>
          </a:bodyPr>
          <a:lstStyle/>
          <a:p>
            <a:pPr defTabSz="632495"/>
            <a:r>
              <a:rPr lang="en-US" sz="1247" b="1" dirty="0">
                <a:solidFill>
                  <a:prstClr val="black"/>
                </a:solidFill>
                <a:cs typeface="Arial" panose="020B0604020202020204" pitchFamily="34" charset="0"/>
              </a:rPr>
              <a:t>Outdoors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6803" y="3107754"/>
            <a:ext cx="2862994" cy="255776"/>
          </a:xfrm>
          <a:prstGeom prst="rect">
            <a:avLst/>
          </a:prstGeom>
          <a:noFill/>
        </p:spPr>
        <p:txBody>
          <a:bodyPr wrap="square" lIns="63248" tIns="31623" rIns="63248" bIns="31623" rtlCol="0">
            <a:spAutoFit/>
          </a:bodyPr>
          <a:lstStyle/>
          <a:p>
            <a:pPr algn="ctr" defTabSz="632495"/>
            <a:r>
              <a:rPr lang="en-US" sz="1247" b="1" dirty="0">
                <a:solidFill>
                  <a:prstClr val="black"/>
                </a:solidFill>
                <a:cs typeface="Arial" panose="020B0604020202020204" pitchFamily="34" charset="0"/>
              </a:rPr>
              <a:t>Girl Scout Leadership Experience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1" y="3416034"/>
            <a:ext cx="1980761" cy="12619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59311" y="4702514"/>
            <a:ext cx="1257977" cy="255776"/>
          </a:xfrm>
          <a:prstGeom prst="rect">
            <a:avLst/>
          </a:prstGeom>
          <a:noFill/>
        </p:spPr>
        <p:txBody>
          <a:bodyPr wrap="none" lIns="63248" tIns="31623" rIns="63248" bIns="31623" rtlCol="0">
            <a:spAutoFit/>
          </a:bodyPr>
          <a:lstStyle/>
          <a:p>
            <a:pPr defTabSz="632495"/>
            <a:r>
              <a:rPr lang="en-US" sz="1247" b="1" dirty="0">
                <a:solidFill>
                  <a:prstClr val="black"/>
                </a:solidFill>
                <a:cs typeface="Arial" panose="020B0604020202020204" pitchFamily="34" charset="0"/>
              </a:rPr>
              <a:t>Supportive Adult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629" y="2971658"/>
            <a:ext cx="1196497" cy="165668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816405" y="4632912"/>
            <a:ext cx="921218" cy="447687"/>
          </a:xfrm>
          <a:prstGeom prst="rect">
            <a:avLst/>
          </a:prstGeom>
          <a:noFill/>
        </p:spPr>
        <p:txBody>
          <a:bodyPr wrap="none" lIns="63248" tIns="31623" rIns="63248" bIns="31623" rtlCol="0">
            <a:spAutoFit/>
          </a:bodyPr>
          <a:lstStyle/>
          <a:p>
            <a:pPr algn="ctr" defTabSz="632495"/>
            <a:r>
              <a:rPr lang="en-US" sz="1247" b="1" dirty="0">
                <a:solidFill>
                  <a:prstClr val="black"/>
                </a:solidFill>
                <a:cs typeface="Arial" panose="020B0604020202020204" pitchFamily="34" charset="0"/>
              </a:rPr>
              <a:t>New </a:t>
            </a:r>
          </a:p>
          <a:p>
            <a:pPr algn="ctr" defTabSz="632495"/>
            <a:r>
              <a:rPr lang="en-US" sz="1247" b="1" dirty="0">
                <a:solidFill>
                  <a:prstClr val="black"/>
                </a:solidFill>
                <a:cs typeface="Arial" panose="020B0604020202020204" pitchFamily="34" charset="0"/>
              </a:rPr>
              <a:t>Experiences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72" y="5128471"/>
            <a:ext cx="2054280" cy="126417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86273" y="6416313"/>
            <a:ext cx="2678677" cy="255776"/>
          </a:xfrm>
          <a:prstGeom prst="rect">
            <a:avLst/>
          </a:prstGeom>
          <a:noFill/>
        </p:spPr>
        <p:txBody>
          <a:bodyPr wrap="square" lIns="63248" tIns="31623" rIns="63248" bIns="31623" rtlCol="0">
            <a:spAutoFit/>
          </a:bodyPr>
          <a:lstStyle/>
          <a:p>
            <a:pPr algn="ctr" defTabSz="632495"/>
            <a:r>
              <a:rPr lang="en-US" sz="1247" b="1" dirty="0">
                <a:solidFill>
                  <a:prstClr val="black"/>
                </a:solidFill>
                <a:cs typeface="Arial" panose="020B0604020202020204" pitchFamily="34" charset="0"/>
              </a:rPr>
              <a:t>Girl Only Safe Space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52197" y="4811077"/>
            <a:ext cx="1116848" cy="255776"/>
          </a:xfrm>
          <a:prstGeom prst="rect">
            <a:avLst/>
          </a:prstGeom>
          <a:noFill/>
        </p:spPr>
        <p:txBody>
          <a:bodyPr wrap="none" lIns="63248" tIns="31623" rIns="63248" bIns="31623" rtlCol="0">
            <a:spAutoFit/>
          </a:bodyPr>
          <a:lstStyle/>
          <a:p>
            <a:pPr defTabSz="632495"/>
            <a:r>
              <a:rPr lang="en-US" sz="1247" b="1" dirty="0">
                <a:solidFill>
                  <a:prstClr val="black"/>
                </a:solidFill>
                <a:cs typeface="Arial" panose="020B0604020202020204" pitchFamily="34" charset="0"/>
              </a:rPr>
              <a:t>Promise &amp; Law</a:t>
            </a:r>
          </a:p>
        </p:txBody>
      </p:sp>
      <p:pic>
        <p:nvPicPr>
          <p:cNvPr id="38" name="Picture 2" descr="girl scout promise photo: Girl Scout Promise GirlScoutPromis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53" y="3129214"/>
            <a:ext cx="1978536" cy="1658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551631" y="2576761"/>
            <a:ext cx="1517980" cy="284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47" b="1" dirty="0">
                <a:solidFill>
                  <a:prstClr val="black"/>
                </a:solidFill>
                <a:cs typeface="Arial" panose="020B0604020202020204" pitchFamily="34" charset="0"/>
              </a:rPr>
              <a:t>Inclusive Sisterhood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70" y="1407539"/>
            <a:ext cx="1844902" cy="113547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410924" y="4632276"/>
            <a:ext cx="1272922" cy="639599"/>
          </a:xfrm>
          <a:prstGeom prst="rect">
            <a:avLst/>
          </a:prstGeom>
          <a:noFill/>
        </p:spPr>
        <p:txBody>
          <a:bodyPr wrap="square" lIns="63248" tIns="31623" rIns="63248" bIns="31623" rtlCol="0">
            <a:spAutoFit/>
          </a:bodyPr>
          <a:lstStyle/>
          <a:p>
            <a:pPr algn="ctr" defTabSz="632495"/>
            <a:r>
              <a:rPr lang="en-US" sz="1247" b="1" dirty="0">
                <a:solidFill>
                  <a:prstClr val="black"/>
                </a:solidFill>
                <a:cs typeface="Arial" panose="020B0604020202020204" pitchFamily="34" charset="0"/>
              </a:rPr>
              <a:t>Regular &amp; </a:t>
            </a:r>
          </a:p>
          <a:p>
            <a:pPr algn="ctr" defTabSz="632495"/>
            <a:r>
              <a:rPr lang="en-US" sz="1247" b="1" dirty="0">
                <a:solidFill>
                  <a:prstClr val="black"/>
                </a:solidFill>
                <a:cs typeface="Arial" panose="020B0604020202020204" pitchFamily="34" charset="0"/>
              </a:rPr>
              <a:t>Progressive </a:t>
            </a:r>
          </a:p>
          <a:p>
            <a:pPr algn="ctr" defTabSz="632495"/>
            <a:r>
              <a:rPr lang="en-US" sz="1247" b="1" dirty="0">
                <a:solidFill>
                  <a:prstClr val="black"/>
                </a:solidFill>
                <a:cs typeface="Arial" panose="020B0604020202020204" pitchFamily="34" charset="0"/>
              </a:rPr>
              <a:t>Experiences 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85" y="5380160"/>
            <a:ext cx="2609654" cy="10765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239" y="2868897"/>
            <a:ext cx="1516262" cy="166991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688790" y="2464005"/>
            <a:ext cx="1134795" cy="255776"/>
          </a:xfrm>
          <a:prstGeom prst="rect">
            <a:avLst/>
          </a:prstGeom>
          <a:noFill/>
        </p:spPr>
        <p:txBody>
          <a:bodyPr wrap="square" lIns="63248" tIns="31623" rIns="63248" bIns="31623" rtlCol="0">
            <a:spAutoFit/>
          </a:bodyPr>
          <a:lstStyle/>
          <a:p>
            <a:pPr algn="ctr" defTabSz="632495"/>
            <a:r>
              <a:rPr lang="en-US" sz="1247" b="1" dirty="0">
                <a:solidFill>
                  <a:prstClr val="black"/>
                </a:solidFill>
                <a:cs typeface="Arial" panose="020B0604020202020204" pitchFamily="34" charset="0"/>
              </a:rPr>
              <a:t>Fun &amp; Play!</a:t>
            </a:r>
          </a:p>
        </p:txBody>
      </p:sp>
      <p:sp>
        <p:nvSpPr>
          <p:cNvPr id="45" name="Slide Number Placeholder 3"/>
          <p:cNvSpPr txBox="1">
            <a:spLocks/>
          </p:cNvSpPr>
          <p:nvPr/>
        </p:nvSpPr>
        <p:spPr>
          <a:xfrm>
            <a:off x="7315448" y="5634352"/>
            <a:ext cx="551259" cy="252413"/>
          </a:xfrm>
          <a:prstGeom prst="rect">
            <a:avLst/>
          </a:prstGeom>
        </p:spPr>
        <p:txBody>
          <a:bodyPr vert="horz" lIns="56759" tIns="28379" rIns="56759" bIns="28379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793BE8-32BF-4C0F-8456-E6FEB7ED53AF}" type="slidenum">
              <a:rPr lang="en-US" sz="750" smtClean="0">
                <a:solidFill>
                  <a:srgbClr val="000000"/>
                </a:solidFill>
              </a:rPr>
              <a:pPr/>
              <a:t>8</a:t>
            </a:fld>
            <a:endParaRPr lang="en-US" sz="7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Frequently Asked Questions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0526" y="4329238"/>
            <a:ext cx="4568153" cy="1913392"/>
          </a:xfrm>
          <a:prstGeom prst="wedgeRoundRectCallout">
            <a:avLst>
              <a:gd name="adj1" fmla="val -23818"/>
              <a:gd name="adj2" fmla="val -63243"/>
              <a:gd name="adj3" fmla="val 16667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can someone be involved without being a troop leader or having a daughter? 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Advocate! They can share info about GS in their community, with the support of our Recruitment team.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751666" y="1317059"/>
            <a:ext cx="2706731" cy="2400774"/>
          </a:xfrm>
          <a:prstGeom prst="wedgeRoundRectCallout">
            <a:avLst>
              <a:gd name="adj1" fmla="val 20904"/>
              <a:gd name="adj2" fmla="val 59862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if a parent asks me about the time commitment? </a:t>
            </a: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them with a question, “How much time do you have to give?”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822177" y="4329237"/>
            <a:ext cx="4143400" cy="2062679"/>
          </a:xfrm>
          <a:prstGeom prst="wedgeRoundRectCallout">
            <a:avLst>
              <a:gd name="adj1" fmla="val -22600"/>
              <a:gd name="adj2" fmla="val -58789"/>
              <a:gd name="adj3" fmla="val 16667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am I supported as a volunteer? </a:t>
            </a: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leaders in your community, new leader/age level training, </a:t>
            </a:r>
            <a:r>
              <a:rPr lang="en-US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your council </a:t>
            </a: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team.</a:t>
            </a:r>
            <a:endParaRPr lang="en-US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45695" y="1235185"/>
            <a:ext cx="2069967" cy="2482647"/>
          </a:xfrm>
          <a:prstGeom prst="wedgeRoundRectCallout">
            <a:avLst>
              <a:gd name="adj1" fmla="val -18293"/>
              <a:gd name="adj2" fmla="val 65015"/>
              <a:gd name="adj3" fmla="val 16667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do members sign up for Girl Scouts</a:t>
            </a: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“Join Now” or “Volunteer Today” on our </a:t>
            </a:r>
            <a:r>
              <a:rPr lang="en-US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home page</a:t>
            </a:r>
            <a:r>
              <a:rPr lang="en-US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682903" y="1670080"/>
            <a:ext cx="3282674" cy="1458770"/>
          </a:xfrm>
          <a:prstGeom prst="wedgeRoundRectCallout">
            <a:avLst>
              <a:gd name="adj1" fmla="val 3670"/>
              <a:gd name="adj2" fmla="val 69837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do I respond to a question I don’t have the answer to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r>
              <a:rPr lang="en-US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know you can refer people to the council.</a:t>
            </a:r>
            <a:endParaRPr 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_pink header_v1">
  <a:themeElements>
    <a:clrScheme name="GS-Brand-Theme">
      <a:dk1>
        <a:sysClr val="windowText" lastClr="000000"/>
      </a:dk1>
      <a:lt1>
        <a:sysClr val="window" lastClr="FFFFFF"/>
      </a:lt1>
      <a:dk2>
        <a:srgbClr val="00AE58"/>
      </a:dk2>
      <a:lt2>
        <a:srgbClr val="C7C8CA"/>
      </a:lt2>
      <a:accent1>
        <a:srgbClr val="00AAE5"/>
      </a:accent1>
      <a:accent2>
        <a:srgbClr val="EC008B"/>
      </a:accent2>
      <a:accent3>
        <a:srgbClr val="B2D235"/>
      </a:accent3>
      <a:accent4>
        <a:srgbClr val="FAA61A"/>
      </a:accent4>
      <a:accent5>
        <a:srgbClr val="6E298D"/>
      </a:accent5>
      <a:accent6>
        <a:srgbClr val="004E99"/>
      </a:accent6>
      <a:hlink>
        <a:srgbClr val="004E99"/>
      </a:hlink>
      <a:folHlink>
        <a:srgbClr val="6E29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D0AE59145B74FA66CD08F6DF7BF0E" ma:contentTypeVersion="207" ma:contentTypeDescription="Create a new document." ma:contentTypeScope="" ma:versionID="d3130d1189d65d8e17967121a47a832d">
  <xsd:schema xmlns:xsd="http://www.w3.org/2001/XMLSchema" xmlns:xs="http://www.w3.org/2001/XMLSchema" xmlns:p="http://schemas.microsoft.com/office/2006/metadata/properties" xmlns:ns1="http://schemas.microsoft.com/sharepoint/v3" xmlns:ns2="b9292725-034d-45f3-a9ab-f7e9bc574b2c" xmlns:ns3="9436cca7-497b-488f-b040-fe6aeb58aff3" xmlns:ns5="http://schemas.microsoft.com/sharepoint/v4" targetNamespace="http://schemas.microsoft.com/office/2006/metadata/properties" ma:root="true" ma:fieldsID="fdf4bb69a7996e8b55212776b8e88e0d" ns1:_="" ns2:_="" ns3:_="" ns5:_="">
    <xsd:import namespace="http://schemas.microsoft.com/sharepoint/v3"/>
    <xsd:import namespace="b9292725-034d-45f3-a9ab-f7e9bc574b2c"/>
    <xsd:import namespace="9436cca7-497b-488f-b040-fe6aeb58aff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3:Fiscal_x0020_Year" minOccurs="0"/>
                <xsd:element ref="ns3:mf1e2a95d6bc4395a39bd827eda20f54" minOccurs="0"/>
                <xsd:element ref="ns3:f50dcc07e9a74840a6c09b877077d59f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92725-034d-45f3-a9ab-f7e9bc574b2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f93edff-6842-4b72-9166-0ced7e9199e9}" ma:internalName="TaxCatchAll" ma:showField="CatchAllData" ma:web="b9292725-034d-45f3-a9ab-f7e9bc574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6cca7-497b-488f-b040-fe6aeb58aff3" elementFormDefault="qualified">
    <xsd:import namespace="http://schemas.microsoft.com/office/2006/documentManagement/types"/>
    <xsd:import namespace="http://schemas.microsoft.com/office/infopath/2007/PartnerControls"/>
    <xsd:element name="Fiscal_x0020_Year" ma:index="11" nillable="true" ma:displayName="Fiscal Year" ma:format="Dropdown" ma:internalName="Fiscal_x0020_Year">
      <xsd:simpleType>
        <xsd:restriction base="dms:Choice"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</xsd:restriction>
      </xsd:simpleType>
    </xsd:element>
    <xsd:element name="mf1e2a95d6bc4395a39bd827eda20f54" ma:index="14" nillable="true" ma:taxonomy="true" ma:internalName="mf1e2a95d6bc4395a39bd827eda20f54" ma:taxonomyFieldName="Department" ma:displayName="Department" ma:default="" ma:fieldId="{6f1e2a95-d6bc-4395-a39b-d827eda20f54}" ma:taxonomyMulti="true" ma:sspId="fd1e8920-bb1c-4de9-8eb0-cc53d66a9c06" ma:termSetId="ff9ae4a4-d0d0-4f59-b216-0e8a520aba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50dcc07e9a74840a6c09b877077d59f" ma:index="16" nillable="true" ma:taxonomy="true" ma:internalName="f50dcc07e9a74840a6c09b877077d59f" ma:taxonomyFieldName="Keyword" ma:displayName="Keyword" ma:default="" ma:fieldId="{f50dcc07-e9a7-4840-a6c0-9b877077d59f}" ma:taxonomyMulti="true" ma:sspId="fd1e8920-bb1c-4de9-8eb0-cc53d66a9c06" ma:termSetId="67a1254f-81cd-446e-a46d-b9151afa325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2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292725-034d-45f3-a9ab-f7e9bc574b2c">
      <Value>257</Value>
      <Value>312</Value>
      <Value>220</Value>
    </TaxCatchAll>
    <f50dcc07e9a74840a6c09b877077d59f xmlns="9436cca7-497b-488f-b040-fe6aeb58aff3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Training</TermName>
          <TermId xmlns="http://schemas.microsoft.com/office/infopath/2007/PartnerControls">a64343e3-4067-4840-b34c-0ac6285262e6</TermId>
        </TermInfo>
      </Terms>
    </f50dcc07e9a74840a6c09b877077d59f>
    <mf1e2a95d6bc4395a39bd827eda20f54 xmlns="9436cca7-497b-488f-b040-fe6aeb58aff3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 and Communications</TermName>
          <TermId xmlns="http://schemas.microsoft.com/office/infopath/2007/PartnerControls">95d8120f-239d-4397-a976-5a9f02a7ba6f</TermId>
        </TermInfo>
        <TermInfo xmlns="http://schemas.microsoft.com/office/infopath/2007/PartnerControls">
          <TermName xmlns="http://schemas.microsoft.com/office/infopath/2007/PartnerControls">Recruitment</TermName>
          <TermId xmlns="http://schemas.microsoft.com/office/infopath/2007/PartnerControls">06a654b9-efd8-4f99-ad58-ce20115541c6</TermId>
        </TermInfo>
      </Terms>
    </mf1e2a95d6bc4395a39bd827eda20f54>
    <IconOverlay xmlns="http://schemas.microsoft.com/sharepoint/v4" xsi:nil="true"/>
    <Fiscal_x0020_Year xmlns="9436cca7-497b-488f-b040-fe6aeb58aff3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ED60C5B-5577-47F7-B0CE-3FFBEB48B5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175006-8D8A-4946-A39D-1978CDEB1C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292725-034d-45f3-a9ab-f7e9bc574b2c"/>
    <ds:schemaRef ds:uri="9436cca7-497b-488f-b040-fe6aeb58aff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EFFDEA-CC6D-4984-A6FB-13083DFFEBB2}">
  <ds:schemaRefs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b9292725-034d-45f3-a9ab-f7e9bc574b2c"/>
    <ds:schemaRef ds:uri="http://purl.org/dc/dcmitype/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9436cca7-497b-488f-b040-fe6aeb58aff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13867</TotalTime>
  <Words>591</Words>
  <Application>Microsoft Office PowerPoint</Application>
  <PresentationFormat>On-screen Show (4:3)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Calibri</vt:lpstr>
      <vt:lpstr>Courier New</vt:lpstr>
      <vt:lpstr>STIXGeneral-Regular</vt:lpstr>
      <vt:lpstr>Trefoil Sans</vt:lpstr>
      <vt:lpstr>Trefoil Sans SemiBold</vt:lpstr>
      <vt:lpstr>Presentation1_pink header_v1</vt:lpstr>
      <vt:lpstr>PowerPoint Presentation</vt:lpstr>
      <vt:lpstr>Types of Events</vt:lpstr>
      <vt:lpstr>Staffing a Recruitment Event</vt:lpstr>
      <vt:lpstr>Recruiter Tool Kit</vt:lpstr>
      <vt:lpstr>Additional Support</vt:lpstr>
      <vt:lpstr>Why Girls &amp; Society need Girl Scouting</vt:lpstr>
      <vt:lpstr>Girl Scouts are MORE LIKELY to:</vt:lpstr>
      <vt:lpstr>Core of the Girl Scout Experience</vt:lpstr>
      <vt:lpstr>Frequently Asked Questions</vt:lpstr>
      <vt:lpstr>Fun Talking Points</vt:lpstr>
      <vt:lpstr>Questions? Ideas?</vt:lpstr>
    </vt:vector>
  </TitlesOfParts>
  <Company>Girl Scouts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Oliver</dc:creator>
  <cp:lastModifiedBy>Savannah Thompson</cp:lastModifiedBy>
  <cp:revision>1558</cp:revision>
  <dcterms:created xsi:type="dcterms:W3CDTF">2015-02-02T19:46:37Z</dcterms:created>
  <dcterms:modified xsi:type="dcterms:W3CDTF">2016-08-08T18:11:30Z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0x0101009AFD0AE59145B74FA66CD08F6DF7BF0E</vt:lpwstr>
  </property>
  <property fmtid="{D5CDD505-2E9C-101B-9397-08002B2CF9AE}" pid="3" name="Keyword">
    <vt:lpwstr>257;#Training|a64343e3-4067-4840-b34c-0ac6285262e6</vt:lpwstr>
  </property>
  <property fmtid="{D5CDD505-2E9C-101B-9397-08002B2CF9AE}" pid="4" name="Department">
    <vt:lpwstr>220;#Marketing and Communications|95d8120f-239d-4397-a976-5a9f02a7ba6f;#312;#Recruitment|06a654b9-efd8-4f99-ad58-ce20115541c6</vt:lpwstr>
  </property>
</Properties>
</file>